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handoutMasterIdLst>
    <p:handoutMasterId r:id="rId11"/>
  </p:handoutMasterIdLst>
  <p:sldIdLst>
    <p:sldId id="256" r:id="rId4"/>
    <p:sldId id="277" r:id="rId5"/>
    <p:sldId id="270" r:id="rId6"/>
    <p:sldId id="273" r:id="rId7"/>
    <p:sldId id="274" r:id="rId8"/>
    <p:sldId id="275" r:id="rId9"/>
    <p:sldId id="276" r:id="rId10"/>
  </p:sldIdLst>
  <p:sldSz cx="9144000" cy="6858000" type="screen4x3"/>
  <p:notesSz cx="6858000" cy="9144000"/>
  <p:custDataLst>
    <p:tags r:id="rId15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" userDrawn="1">
          <p15:clr>
            <a:srgbClr val="A4A3A4"/>
          </p15:clr>
        </p15:guide>
        <p15:guide id="2" orient="horz" pos="164" userDrawn="1">
          <p15:clr>
            <a:srgbClr val="A4A3A4"/>
          </p15:clr>
        </p15:guide>
        <p15:guide id="3" orient="horz" pos="4158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pos="295" userDrawn="1">
          <p15:clr>
            <a:srgbClr val="A4A3A4"/>
          </p15:clr>
        </p15:guide>
        <p15:guide id="6" pos="54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BEED"/>
    <a:srgbClr val="FFFFFF"/>
    <a:srgbClr val="99CCFF"/>
    <a:srgbClr val="111111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9315"/>
    <p:restoredTop sz="94660"/>
  </p:normalViewPr>
  <p:slideViewPr>
    <p:cSldViewPr showGuides="1">
      <p:cViewPr varScale="1">
        <p:scale>
          <a:sx n="91" d="100"/>
          <a:sy n="91" d="100"/>
        </p:scale>
        <p:origin x="-816" y="-90"/>
      </p:cViewPr>
      <p:guideLst>
        <p:guide orient="horz" pos="218"/>
        <p:guide orient="horz" pos="164"/>
        <p:guide orient="horz" pos="4158"/>
        <p:guide orient="horz" pos="709"/>
        <p:guide pos="295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gs" Target="tags/tag1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7042" name="页眉占位符 8704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sz="1200" dirty="0"/>
          </a:p>
        </p:txBody>
      </p:sp>
      <p:sp>
        <p:nvSpPr>
          <p:cNvPr id="87043" name="日期占位符 8704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/>
            <a:endParaRPr lang="zh-CN" altLang="en-US" sz="1200" dirty="0"/>
          </a:p>
        </p:txBody>
      </p:sp>
      <p:sp>
        <p:nvSpPr>
          <p:cNvPr id="87044" name="页脚占位符 8704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endParaRPr lang="zh-CN" altLang="en-US" sz="1200" dirty="0"/>
          </a:p>
        </p:txBody>
      </p:sp>
      <p:sp>
        <p:nvSpPr>
          <p:cNvPr id="87045" name="灯片编号占位符 8704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fade/>
  </p:transition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89113" y="1052513"/>
            <a:ext cx="3379867" cy="5073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306933" y="1052513"/>
            <a:ext cx="3379867" cy="5073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hyperlink" Target="http://www.nordridesign.com/" TargetMode="Externa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19" Type="http://schemas.openxmlformats.org/officeDocument/2006/relationships/image" Target="../media/image6.png"/><Relationship Id="rId18" Type="http://schemas.openxmlformats.org/officeDocument/2006/relationships/hyperlink" Target="http://www.nordri.net/" TargetMode="External"/><Relationship Id="rId17" Type="http://schemas.openxmlformats.org/officeDocument/2006/relationships/hyperlink" Target="http://www.nordridesign.cn/" TargetMode="External"/><Relationship Id="rId16" Type="http://schemas.openxmlformats.org/officeDocument/2006/relationships/image" Target="../media/image5.png"/><Relationship Id="rId15" Type="http://schemas.openxmlformats.org/officeDocument/2006/relationships/image" Target="../media/image4.png"/><Relationship Id="rId14" Type="http://schemas.openxmlformats.org/officeDocument/2006/relationships/image" Target="../media/image3.png"/><Relationship Id="rId13" Type="http://schemas.openxmlformats.org/officeDocument/2006/relationships/hyperlink" Target="http://creativecommons.org/licenses/by-nc/2.5/cn/legalcode" TargetMode="External"/><Relationship Id="rId12" Type="http://schemas.openxmlformats.org/officeDocument/2006/relationships/hyperlink" Target="http://www.nordridesign.com/" TargetMode="Externa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3190" name="标题 9318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3191" name="矩形 93190">
            <a:hlinkClick r:id="rId13"/>
          </p:cNvPr>
          <p:cNvSpPr/>
          <p:nvPr userDrawn="1"/>
        </p:nvSpPr>
        <p:spPr>
          <a:xfrm>
            <a:off x="0" y="6364288"/>
            <a:ext cx="8748713" cy="320675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</a:ln>
        </p:spPr>
        <p:txBody>
          <a:bodyPr/>
          <a:p>
            <a:pPr lvl="0" algn="r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</a:pPr>
            <a:r>
              <a:rPr lang="en-US" altLang="zh-CN" sz="1000" b="1">
                <a:solidFill>
                  <a:srgbClr val="003366"/>
                </a:solidFill>
                <a:latin typeface="Arial" panose="020B0604020202020204" pitchFamily="34" charset="0"/>
              </a:rPr>
              <a:t>www.nordridesign.com</a:t>
            </a:r>
            <a:endParaRPr lang="en-US" altLang="zh-CN" sz="1000" b="1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sp>
        <p:nvSpPr>
          <p:cNvPr id="93192" name="文本占位符 93191"/>
          <p:cNvSpPr>
            <a:spLocks noGrp="1"/>
          </p:cNvSpPr>
          <p:nvPr>
            <p:ph type="body" idx="1"/>
          </p:nvPr>
        </p:nvSpPr>
        <p:spPr>
          <a:xfrm>
            <a:off x="1789113" y="1052513"/>
            <a:ext cx="6897687" cy="50736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3193" name="Rectangle 7"/>
          <p:cNvSpPr/>
          <p:nvPr userDrawn="1"/>
        </p:nvSpPr>
        <p:spPr>
          <a:xfrm>
            <a:off x="468313" y="363538"/>
            <a:ext cx="1389062" cy="3492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  <a:tileRect/>
          </a:gradFill>
          <a:ln w="9525" cap="flat" cmpd="sng">
            <a:solidFill>
              <a:srgbClr val="969696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lvl="0" algn="ctr" eaLnBrk="0" hangingPunct="0"/>
            <a:r>
              <a:rPr lang="de-DE" altLang="zh-CN" sz="1400" b="1" dirty="0">
                <a:latin typeface="Arial" panose="020B0604020202020204" pitchFamily="34" charset="0"/>
                <a:ea typeface="华文细黑" panose="02010600040101010101" pitchFamily="2" charset="-122"/>
              </a:rPr>
              <a:t>LOGO</a:t>
            </a:r>
            <a:endParaRPr lang="de-DE" altLang="zh-CN" sz="1400" b="1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sldNum="0" hdr="0"/>
  <p:txStyles>
    <p:titleStyle>
      <a:lvl1pPr marL="0" lvl="0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374" name="Rectangle 7">
            <a:hlinkClick r:id="rId12"/>
          </p:cNvPr>
          <p:cNvSpPr/>
          <p:nvPr userDrawn="1"/>
        </p:nvSpPr>
        <p:spPr>
          <a:xfrm>
            <a:off x="1333500" y="2276475"/>
            <a:ext cx="2159000" cy="1150938"/>
          </a:xfrm>
          <a:prstGeom prst="rect">
            <a:avLst/>
          </a:prstGeom>
          <a:solidFill>
            <a:schemeClr val="bg1"/>
          </a:solidFill>
          <a:ln w="6350" cap="flat" cmpd="sng">
            <a:solidFill>
              <a:srgbClr val="5F5F5F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lvl="0">
              <a:lnSpc>
                <a:spcPct val="150000"/>
              </a:lnSpc>
            </a:pPr>
            <a:endParaRPr sz="1400" b="1" dirty="0">
              <a:solidFill>
                <a:srgbClr val="5F5F5F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372" name="Rectangle 7">
            <a:hlinkClick r:id="rId12"/>
          </p:cNvPr>
          <p:cNvSpPr/>
          <p:nvPr userDrawn="1"/>
        </p:nvSpPr>
        <p:spPr>
          <a:xfrm>
            <a:off x="3492500" y="2276475"/>
            <a:ext cx="2159000" cy="1150938"/>
          </a:xfrm>
          <a:prstGeom prst="rect">
            <a:avLst/>
          </a:prstGeom>
          <a:solidFill>
            <a:schemeClr val="bg1"/>
          </a:solidFill>
          <a:ln w="6350" cap="flat" cmpd="sng">
            <a:solidFill>
              <a:srgbClr val="5F5F5F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lvl="0">
              <a:lnSpc>
                <a:spcPct val="150000"/>
              </a:lnSpc>
            </a:pPr>
            <a:endParaRPr sz="1400" b="1" dirty="0">
              <a:solidFill>
                <a:srgbClr val="5F5F5F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359" name="Rectangle 7">
            <a:hlinkClick r:id="rId12"/>
          </p:cNvPr>
          <p:cNvSpPr/>
          <p:nvPr userDrawn="1"/>
        </p:nvSpPr>
        <p:spPr>
          <a:xfrm>
            <a:off x="5653088" y="2276475"/>
            <a:ext cx="2159000" cy="1150938"/>
          </a:xfrm>
          <a:prstGeom prst="rect">
            <a:avLst/>
          </a:prstGeom>
          <a:solidFill>
            <a:schemeClr val="bg1"/>
          </a:solidFill>
          <a:ln w="6350" cap="flat" cmpd="sng">
            <a:solidFill>
              <a:srgbClr val="5F5F5F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lvl="0">
              <a:lnSpc>
                <a:spcPct val="150000"/>
              </a:lnSpc>
            </a:pPr>
            <a:endParaRPr sz="1400" b="1" dirty="0">
              <a:solidFill>
                <a:srgbClr val="5F5F5F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346" name="Rectangle 13">
            <a:hlinkClick r:id="rId13"/>
          </p:cNvPr>
          <p:cNvSpPr/>
          <p:nvPr userDrawn="1"/>
        </p:nvSpPr>
        <p:spPr>
          <a:xfrm>
            <a:off x="1331913" y="3860800"/>
            <a:ext cx="5146675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lvl="0"/>
            <a:r>
              <a:rPr lang="zh-CN" altLang="en-US" sz="1200" dirty="0">
                <a:latin typeface="Arial" panose="020B0604020202020204" pitchFamily="34" charset="0"/>
                <a:ea typeface="华文细黑" panose="02010600040101010101" pitchFamily="2" charset="-122"/>
              </a:rPr>
              <a:t>本作品采用</a:t>
            </a:r>
            <a:r>
              <a:rPr lang="zh-CN" altLang="en-US" sz="1200" b="1" dirty="0">
                <a:solidFill>
                  <a:srgbClr val="003366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知识共享署名</a:t>
            </a:r>
            <a:r>
              <a:rPr lang="en-US" altLang="zh-CN" sz="1200" b="1">
                <a:solidFill>
                  <a:srgbClr val="003366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-</a:t>
            </a:r>
            <a:r>
              <a:rPr lang="zh-CN" altLang="en-US" sz="1200" b="1" dirty="0">
                <a:solidFill>
                  <a:srgbClr val="003366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非商业性使用 </a:t>
            </a:r>
            <a:r>
              <a:rPr lang="en-US" altLang="zh-CN" sz="1200" b="1">
                <a:solidFill>
                  <a:srgbClr val="003366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2.5 </a:t>
            </a:r>
            <a:r>
              <a:rPr lang="zh-CN" altLang="en-US" sz="1200" b="1" dirty="0">
                <a:solidFill>
                  <a:srgbClr val="003366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中国大陆许可协议</a:t>
            </a:r>
            <a:r>
              <a:rPr lang="zh-CN" altLang="en-US" sz="1200" dirty="0">
                <a:latin typeface="Arial" panose="020B0604020202020204" pitchFamily="34" charset="0"/>
                <a:ea typeface="华文细黑" panose="02010600040101010101" pitchFamily="2" charset="-122"/>
              </a:rPr>
              <a:t>进行许可。</a:t>
            </a:r>
            <a:r>
              <a:rPr lang="zh-CN" altLang="en-US" sz="1200" i="1" dirty="0">
                <a:latin typeface="Arial" panose="020B0604020202020204" pitchFamily="34" charset="0"/>
                <a:ea typeface="华文细黑" panose="02010600040101010101" pitchFamily="2" charset="-122"/>
              </a:rPr>
              <a:t> </a:t>
            </a:r>
            <a:endParaRPr lang="zh-CN" altLang="en-US" sz="1200" i="1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pic>
        <p:nvPicPr>
          <p:cNvPr id="14350" name="图片 14349" descr="png-005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372225" y="2347913"/>
            <a:ext cx="720725" cy="720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51" name="图片 14350" descr="png-000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052638" y="2347913"/>
            <a:ext cx="720725" cy="71913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4352" name="组合 14351"/>
          <p:cNvGrpSpPr/>
          <p:nvPr userDrawn="1"/>
        </p:nvGrpSpPr>
        <p:grpSpPr>
          <a:xfrm>
            <a:off x="4211638" y="2347913"/>
            <a:ext cx="720725" cy="647700"/>
            <a:chOff x="3923" y="2102"/>
            <a:chExt cx="454" cy="447"/>
          </a:xfrm>
        </p:grpSpPr>
        <p:pic>
          <p:nvPicPr>
            <p:cNvPr id="14353" name="图片 14352" descr="soft7"/>
            <p:cNvPicPr>
              <a:picLocks noChangeAspect="1"/>
            </p:cNvPicPr>
            <p:nvPr/>
          </p:nvPicPr>
          <p:blipFill>
            <a:blip r:embed="rId16"/>
            <a:srcRect b="19882"/>
            <a:stretch>
              <a:fillRect/>
            </a:stretch>
          </p:blipFill>
          <p:spPr>
            <a:xfrm>
              <a:off x="3923" y="2102"/>
              <a:ext cx="454" cy="42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4354" name="图片 14353" descr="soft7"/>
            <p:cNvPicPr>
              <a:picLocks noChangeAspect="1"/>
            </p:cNvPicPr>
            <p:nvPr/>
          </p:nvPicPr>
          <p:blipFill>
            <a:blip r:embed="rId16"/>
            <a:srcRect b="19882"/>
            <a:stretch>
              <a:fillRect/>
            </a:stretch>
          </p:blipFill>
          <p:spPr>
            <a:xfrm rot="1178135">
              <a:off x="3997" y="2212"/>
              <a:ext cx="363" cy="337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4360" name="矩形 14359">
            <a:hlinkClick r:id="rId17"/>
          </p:cNvPr>
          <p:cNvSpPr/>
          <p:nvPr userDrawn="1"/>
        </p:nvSpPr>
        <p:spPr>
          <a:xfrm>
            <a:off x="1333500" y="3068638"/>
            <a:ext cx="2159000" cy="2746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/>
            <a:r>
              <a:rPr lang="zh-CN" altLang="en-US" sz="1200" b="1" dirty="0">
                <a:solidFill>
                  <a:srgbClr val="5F5F5F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专业交流</a:t>
            </a:r>
            <a:endParaRPr lang="zh-CN" altLang="en-US" sz="1200" b="1" dirty="0">
              <a:solidFill>
                <a:srgbClr val="5F5F5F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361" name="矩形 14360">
            <a:hlinkClick r:id="rId17"/>
          </p:cNvPr>
          <p:cNvSpPr/>
          <p:nvPr userDrawn="1"/>
        </p:nvSpPr>
        <p:spPr>
          <a:xfrm>
            <a:off x="3492500" y="3068638"/>
            <a:ext cx="2159000" cy="2746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/>
            <a:r>
              <a:rPr lang="zh-CN" altLang="en-US" sz="1200" b="1" dirty="0">
                <a:solidFill>
                  <a:srgbClr val="5F5F5F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模板超市</a:t>
            </a:r>
            <a:endParaRPr lang="zh-CN" altLang="en-US" sz="1200" b="1" dirty="0">
              <a:solidFill>
                <a:srgbClr val="5F5F5F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362" name="矩形 14361">
            <a:hlinkClick r:id="rId17"/>
          </p:cNvPr>
          <p:cNvSpPr/>
          <p:nvPr userDrawn="1"/>
        </p:nvSpPr>
        <p:spPr>
          <a:xfrm>
            <a:off x="5653088" y="3068638"/>
            <a:ext cx="2159000" cy="2746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/>
            <a:r>
              <a:rPr lang="zh-CN" altLang="en-US" sz="1200" b="1" dirty="0">
                <a:solidFill>
                  <a:srgbClr val="5F5F5F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设计服务</a:t>
            </a:r>
            <a:endParaRPr lang="zh-CN" altLang="en-US" sz="1200" b="1" dirty="0">
              <a:solidFill>
                <a:srgbClr val="5F5F5F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363" name="Rectangle 7"/>
          <p:cNvSpPr/>
          <p:nvPr userDrawn="1"/>
        </p:nvSpPr>
        <p:spPr>
          <a:xfrm>
            <a:off x="1331913" y="2060575"/>
            <a:ext cx="6480175" cy="215900"/>
          </a:xfrm>
          <a:prstGeom prst="rect">
            <a:avLst/>
          </a:prstGeom>
          <a:solidFill>
            <a:srgbClr val="EAEAEA"/>
          </a:solidFill>
          <a:ln w="6350" cap="flat" cmpd="sng">
            <a:solidFill>
              <a:srgbClr val="5F5F5F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lvl="0" algn="ctr">
              <a:lnSpc>
                <a:spcPct val="150000"/>
              </a:lnSpc>
            </a:pPr>
            <a:r>
              <a:rPr lang="en-US" altLang="zh-CN" sz="1000" err="1">
                <a:latin typeface="Arial" panose="020B0604020202020204" pitchFamily="34" charset="0"/>
                <a:ea typeface="华文细黑" panose="02010600040101010101" pitchFamily="2" charset="-122"/>
              </a:rPr>
              <a:t>NordriDesign</a:t>
            </a:r>
            <a:r>
              <a:rPr lang="zh-CN" altLang="en-US" sz="1000" dirty="0">
                <a:latin typeface="Arial" panose="020B0604020202020204" pitchFamily="34" charset="0"/>
                <a:ea typeface="华文细黑" panose="02010600040101010101" pitchFamily="2" charset="-122"/>
              </a:rPr>
              <a:t>中国专业</a:t>
            </a:r>
            <a:r>
              <a:rPr lang="en-US" altLang="zh-CN" sz="1000">
                <a:latin typeface="Arial" panose="020B0604020202020204" pitchFamily="34" charset="0"/>
                <a:ea typeface="华文细黑" panose="02010600040101010101" pitchFamily="2" charset="-122"/>
              </a:rPr>
              <a:t>PowerPoint</a:t>
            </a:r>
            <a:r>
              <a:rPr lang="zh-CN" altLang="en-US" sz="1000" dirty="0">
                <a:latin typeface="Arial" panose="020B0604020202020204" pitchFamily="34" charset="0"/>
                <a:ea typeface="华文细黑" panose="02010600040101010101" pitchFamily="2" charset="-122"/>
              </a:rPr>
              <a:t>媒体设计与开发</a:t>
            </a:r>
            <a:endParaRPr lang="zh-CN" altLang="en-US" sz="10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364" name="矩形 14363"/>
          <p:cNvSpPr/>
          <p:nvPr userDrawn="1"/>
        </p:nvSpPr>
        <p:spPr>
          <a:xfrm>
            <a:off x="1331913" y="4192588"/>
            <a:ext cx="6480175" cy="822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lvl="0">
              <a:lnSpc>
                <a:spcPct val="120000"/>
              </a:lnSpc>
            </a:pPr>
            <a:r>
              <a:rPr lang="zh-CN" altLang="en-US" sz="1000" dirty="0">
                <a:solidFill>
                  <a:srgbClr val="111111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本作品的提供是以适用知识共享组织的公共许可（ 简称“</a:t>
            </a:r>
            <a:r>
              <a:rPr lang="en-US" altLang="zh-CN" sz="1000">
                <a:solidFill>
                  <a:srgbClr val="111111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CCPL” </a:t>
            </a:r>
            <a:r>
              <a:rPr lang="zh-CN" altLang="en-US" sz="1000" dirty="0">
                <a:solidFill>
                  <a:srgbClr val="111111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或 “许可”） 条款为前提的。本作品受著作权法以及其他相关法律的保护。对本作品的使用不得超越本许可授权的范围。</a:t>
            </a:r>
            <a:endParaRPr lang="zh-CN" altLang="en-US" sz="1000" dirty="0">
              <a:solidFill>
                <a:srgbClr val="111111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1000" dirty="0">
                <a:solidFill>
                  <a:srgbClr val="111111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如您行使本许可授予的使用本作品的权利，就表明您接受并同意遵守本许可的条款。在您接受这些条款和规定的前提下，许可人授予您本许可所包括的权利。 </a:t>
            </a:r>
            <a:endParaRPr lang="zh-CN" altLang="en-US" sz="1000" dirty="0">
              <a:solidFill>
                <a:srgbClr val="111111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365" name="Rectangle 7">
            <a:hlinkClick r:id="rId18"/>
          </p:cNvPr>
          <p:cNvSpPr/>
          <p:nvPr userDrawn="1"/>
        </p:nvSpPr>
        <p:spPr>
          <a:xfrm>
            <a:off x="3492500" y="2276475"/>
            <a:ext cx="2160588" cy="1150938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txBody>
          <a:bodyPr wrap="none" anchor="ctr" anchorCtr="0"/>
          <a:p>
            <a:pPr lvl="0">
              <a:lnSpc>
                <a:spcPct val="150000"/>
              </a:lnSpc>
            </a:pPr>
            <a:endParaRPr sz="1400" b="1" dirty="0">
              <a:solidFill>
                <a:srgbClr val="5F5F5F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366" name="Rectangle 7">
            <a:hlinkClick r:id="rId12"/>
          </p:cNvPr>
          <p:cNvSpPr/>
          <p:nvPr userDrawn="1"/>
        </p:nvSpPr>
        <p:spPr>
          <a:xfrm>
            <a:off x="5653088" y="2276475"/>
            <a:ext cx="2159000" cy="1150938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txBody>
          <a:bodyPr wrap="none" anchor="ctr" anchorCtr="0"/>
          <a:p>
            <a:pPr lvl="0">
              <a:lnSpc>
                <a:spcPct val="150000"/>
              </a:lnSpc>
            </a:pPr>
            <a:endParaRPr sz="1400" b="1" dirty="0">
              <a:solidFill>
                <a:srgbClr val="5F5F5F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367" name="Rectangle 7">
            <a:hlinkClick r:id="rId17"/>
          </p:cNvPr>
          <p:cNvSpPr/>
          <p:nvPr userDrawn="1"/>
        </p:nvSpPr>
        <p:spPr>
          <a:xfrm>
            <a:off x="1331913" y="2276475"/>
            <a:ext cx="2160587" cy="1150938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txBody>
          <a:bodyPr wrap="none" anchor="ctr" anchorCtr="0"/>
          <a:p>
            <a:pPr lvl="0">
              <a:lnSpc>
                <a:spcPct val="150000"/>
              </a:lnSpc>
            </a:pPr>
            <a:endParaRPr sz="1400" b="1" dirty="0">
              <a:solidFill>
                <a:srgbClr val="5F5F5F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368" name="文本框 14367">
            <a:hlinkClick r:id="rId13"/>
          </p:cNvPr>
          <p:cNvSpPr txBox="1"/>
          <p:nvPr userDrawn="1"/>
        </p:nvSpPr>
        <p:spPr>
          <a:xfrm>
            <a:off x="1331913" y="5056188"/>
            <a:ext cx="1079500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/>
            <a:r>
              <a:rPr lang="zh-CN" altLang="en-US" sz="1000" b="1" dirty="0">
                <a:solidFill>
                  <a:srgbClr val="003366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查看全部</a:t>
            </a:r>
            <a:r>
              <a:rPr lang="en-US" altLang="zh-CN" sz="1000" b="1">
                <a:solidFill>
                  <a:srgbClr val="00336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…</a:t>
            </a:r>
            <a:endParaRPr lang="en-US" altLang="zh-CN" sz="1000" b="1">
              <a:solidFill>
                <a:srgbClr val="003366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pSp>
        <p:nvGrpSpPr>
          <p:cNvPr id="14371" name="组合 14370"/>
          <p:cNvGrpSpPr/>
          <p:nvPr userDrawn="1"/>
        </p:nvGrpSpPr>
        <p:grpSpPr>
          <a:xfrm>
            <a:off x="1331913" y="1125538"/>
            <a:ext cx="4321175" cy="576262"/>
            <a:chOff x="612" y="799"/>
            <a:chExt cx="3402" cy="454"/>
          </a:xfrm>
        </p:grpSpPr>
        <p:pic>
          <p:nvPicPr>
            <p:cNvPr id="14345" name="Picture 12" descr="cc"/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2426" y="799"/>
              <a:ext cx="1588" cy="4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4369" name="Picture 9" descr="logo"/>
            <p:cNvPicPr>
              <a:picLocks noChangeAspect="1"/>
            </p:cNvPicPr>
            <p:nvPr userDrawn="1"/>
          </p:nvPicPr>
          <p:blipFill>
            <a:blip r:embed="rId20">
              <a:grayscl/>
              <a:lum bright="-12000"/>
            </a:blip>
            <a:stretch>
              <a:fillRect/>
            </a:stretch>
          </p:blipFill>
          <p:spPr>
            <a:xfrm>
              <a:off x="612" y="845"/>
              <a:ext cx="1361" cy="3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370" name="直接连接符 14369"/>
            <p:cNvSpPr/>
            <p:nvPr userDrawn="1"/>
          </p:nvSpPr>
          <p:spPr>
            <a:xfrm>
              <a:off x="2200" y="799"/>
              <a:ext cx="0" cy="454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4.xml"/><Relationship Id="rId2" Type="http://schemas.openxmlformats.org/officeDocument/2006/relationships/image" Target="../media/image8.pn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tags" Target="../tags/tag6.xml"/><Relationship Id="rId2" Type="http://schemas.openxmlformats.org/officeDocument/2006/relationships/image" Target="../media/image8.png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7" name="矩形 2056"/>
          <p:cNvSpPr/>
          <p:nvPr/>
        </p:nvSpPr>
        <p:spPr>
          <a:xfrm>
            <a:off x="3994150" y="4581525"/>
            <a:ext cx="4681538" cy="5191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Tongsuo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在线加解密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63105" y="5416550"/>
            <a:ext cx="14693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>
                <a:solidFill>
                  <a:schemeClr val="bg1"/>
                </a:solidFill>
              </a:rPr>
              <a:t>chatty</a:t>
            </a:r>
            <a:endParaRPr lang="en-US" altLang="zh-CN">
              <a:solidFill>
                <a:schemeClr val="bg1"/>
              </a:solidFill>
            </a:endParaRPr>
          </a:p>
          <a:p>
            <a:pPr algn="r"/>
            <a:endParaRPr lang="en-US" altLang="zh-CN">
              <a:solidFill>
                <a:schemeClr val="bg1"/>
              </a:solidFill>
            </a:endParaRPr>
          </a:p>
          <a:p>
            <a:pPr algn="r"/>
            <a:r>
              <a:rPr lang="en-US" altLang="zh-CN">
                <a:solidFill>
                  <a:schemeClr val="bg1"/>
                </a:solidFill>
              </a:rPr>
              <a:t>20230429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567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27305"/>
            <a:ext cx="9180195" cy="745490"/>
          </a:xfrm>
          <a:prstGeom prst="rect">
            <a:avLst/>
          </a:prstGeom>
          <a:solidFill>
            <a:srgbClr val="A5BEE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/>
              <a:t>服务结构</a:t>
            </a:r>
            <a:endParaRPr lang="zh-CN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567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27305"/>
            <a:ext cx="9180195" cy="745490"/>
          </a:xfrm>
          <a:prstGeom prst="rect">
            <a:avLst/>
          </a:prstGeom>
          <a:solidFill>
            <a:srgbClr val="A5BEE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SM4</a:t>
            </a:r>
            <a:r>
              <a:rPr lang="zh-CN" altLang="en-US"/>
              <a:t>加密</a:t>
            </a:r>
            <a:endParaRPr lang="zh-CN" altLang="en-US"/>
          </a:p>
        </p:txBody>
      </p:sp>
      <p:pic>
        <p:nvPicPr>
          <p:cNvPr id="9" name="图片 8" descr="c793bd43c1ca1f68ba0910537b72f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" y="2132965"/>
            <a:ext cx="9088120" cy="44113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4780" y="860425"/>
            <a:ext cx="881951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1.web</a:t>
            </a:r>
            <a:r>
              <a:rPr lang="zh-CN" altLang="en-US"/>
              <a:t>页面：用户点击</a:t>
            </a:r>
            <a:r>
              <a:rPr lang="en-US" altLang="zh-CN"/>
              <a:t>SM4</a:t>
            </a:r>
            <a:r>
              <a:rPr lang="zh-CN" altLang="en-US"/>
              <a:t>加解密算法，输入需要加密的数据和</a:t>
            </a:r>
            <a:r>
              <a:rPr lang="en-US" altLang="zh-CN"/>
              <a:t>key</a:t>
            </a:r>
            <a:r>
              <a:rPr lang="zh-CN" altLang="en-US"/>
              <a:t>，点击加密；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2.t-camp</a:t>
            </a:r>
            <a:r>
              <a:rPr lang="zh-CN" altLang="en-US"/>
              <a:t>服务：接收到前端请求，调用</a:t>
            </a:r>
            <a:r>
              <a:rPr lang="en-US" altLang="zh-CN"/>
              <a:t>tongsuo</a:t>
            </a:r>
            <a:r>
              <a:rPr lang="zh-CN" altLang="en-US"/>
              <a:t>资源库，使用sm4-cbc加密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3.</a:t>
            </a:r>
            <a:r>
              <a:rPr lang="zh-CN" altLang="en-US"/>
              <a:t>返回加密结果给前端，用户在右栏得到加密数据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567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27305"/>
            <a:ext cx="9180195" cy="745490"/>
          </a:xfrm>
          <a:prstGeom prst="rect">
            <a:avLst/>
          </a:prstGeom>
          <a:solidFill>
            <a:srgbClr val="A5BEE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SM4</a:t>
            </a:r>
            <a:r>
              <a:rPr lang="zh-CN" altLang="en-US"/>
              <a:t>解密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44780" y="909320"/>
            <a:ext cx="881951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1.web</a:t>
            </a:r>
            <a:r>
              <a:rPr lang="zh-CN" altLang="en-US"/>
              <a:t>页面：用户点击</a:t>
            </a:r>
            <a:r>
              <a:rPr lang="en-US" altLang="zh-CN"/>
              <a:t>SM4</a:t>
            </a:r>
            <a:r>
              <a:rPr lang="zh-CN" altLang="en-US"/>
              <a:t>加解密算法，输入需要解密的数据和</a:t>
            </a:r>
            <a:r>
              <a:rPr lang="en-US" altLang="zh-CN"/>
              <a:t>key</a:t>
            </a:r>
            <a:r>
              <a:rPr lang="zh-CN" altLang="en-US"/>
              <a:t>，点击解密；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2.t-camp</a:t>
            </a:r>
            <a:r>
              <a:rPr lang="zh-CN" altLang="en-US"/>
              <a:t>服务：接收到前端请求，调用</a:t>
            </a:r>
            <a:r>
              <a:rPr lang="en-US" altLang="zh-CN"/>
              <a:t>tongsuo</a:t>
            </a:r>
            <a:r>
              <a:rPr lang="zh-CN" altLang="en-US"/>
              <a:t>资源库，使用sm4-cbc解密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3.</a:t>
            </a:r>
            <a:r>
              <a:rPr lang="zh-CN" altLang="en-US"/>
              <a:t>返回解密结果给前端，用户在左栏得到解密数据</a:t>
            </a:r>
            <a:endParaRPr lang="zh-CN" altLang="en-US"/>
          </a:p>
        </p:txBody>
      </p:sp>
      <p:pic>
        <p:nvPicPr>
          <p:cNvPr id="2" name="图片 1" descr="7f07d989b7d8f01fe92207450233df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2965"/>
            <a:ext cx="9144000" cy="44386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567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27305"/>
            <a:ext cx="9180195" cy="745490"/>
          </a:xfrm>
          <a:prstGeom prst="rect">
            <a:avLst/>
          </a:prstGeom>
          <a:solidFill>
            <a:srgbClr val="A5BEE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SM3</a:t>
            </a:r>
            <a:r>
              <a:rPr lang="zh-CN" altLang="en-US"/>
              <a:t>加密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44780" y="896620"/>
            <a:ext cx="881951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1.web</a:t>
            </a:r>
            <a:r>
              <a:rPr lang="zh-CN" altLang="en-US"/>
              <a:t>页面：用户点击</a:t>
            </a:r>
            <a:r>
              <a:rPr lang="en-US" altLang="zh-CN"/>
              <a:t>SM3</a:t>
            </a:r>
            <a:r>
              <a:rPr lang="zh-CN" altLang="en-US"/>
              <a:t>杂凑算法，输入需要</a:t>
            </a:r>
            <a:r>
              <a:rPr lang="zh-CN"/>
              <a:t>加密的数据</a:t>
            </a:r>
            <a:r>
              <a:rPr lang="zh-CN" altLang="en-US"/>
              <a:t>，点击加密；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2.t-camp</a:t>
            </a:r>
            <a:r>
              <a:rPr lang="zh-CN" altLang="en-US"/>
              <a:t>服务：接收到前端请求，调用</a:t>
            </a:r>
            <a:r>
              <a:rPr lang="en-US" altLang="zh-CN"/>
              <a:t>tongsuo</a:t>
            </a:r>
            <a:r>
              <a:rPr lang="zh-CN" altLang="en-US"/>
              <a:t>资源库，使用sm3加密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3.</a:t>
            </a:r>
            <a:r>
              <a:rPr lang="zh-CN" altLang="en-US"/>
              <a:t>返回加密结果给前端，用户在下栏得到加密数据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" y="2204720"/>
            <a:ext cx="9078595" cy="44075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567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27305"/>
            <a:ext cx="9180195" cy="745490"/>
          </a:xfrm>
          <a:prstGeom prst="rect">
            <a:avLst/>
          </a:prstGeom>
          <a:solidFill>
            <a:srgbClr val="A5BEE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SM</a:t>
            </a:r>
            <a:r>
              <a:rPr lang="en-US"/>
              <a:t>2</a:t>
            </a:r>
            <a:r>
              <a:rPr lang="zh-CN" altLang="en-US"/>
              <a:t>文件上传和下载加密文件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" y="2204720"/>
            <a:ext cx="9057005" cy="439674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44780" y="896620"/>
            <a:ext cx="881951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ym typeface="+mn-ea"/>
              </a:rPr>
              <a:t>1.web</a:t>
            </a:r>
            <a:r>
              <a:rPr lang="zh-CN" altLang="en-US">
                <a:sym typeface="+mn-ea"/>
              </a:rPr>
              <a:t>页面：</a:t>
            </a:r>
            <a:r>
              <a:rPr lang="zh-CN">
                <a:sym typeface="+mn-ea"/>
              </a:rPr>
              <a:t>上传需要签名文件</a:t>
            </a:r>
            <a:r>
              <a:rPr lang="zh-CN" altLang="en-US">
                <a:sym typeface="+mn-ea"/>
              </a:rPr>
              <a:t>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ym typeface="+mn-ea"/>
              </a:rPr>
              <a:t>2.t-camp</a:t>
            </a:r>
            <a:r>
              <a:rPr lang="zh-CN" altLang="en-US">
                <a:sym typeface="+mn-ea"/>
              </a:rPr>
              <a:t>服务：接收到前端请求，调用</a:t>
            </a:r>
            <a:r>
              <a:rPr lang="en-US" altLang="zh-CN">
                <a:sym typeface="+mn-ea"/>
              </a:rPr>
              <a:t>tongsuo</a:t>
            </a:r>
            <a:r>
              <a:rPr lang="zh-CN" altLang="en-US">
                <a:sym typeface="+mn-ea"/>
              </a:rPr>
              <a:t>资源库，使用sm2.key签名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返回结果给前端，</a:t>
            </a:r>
            <a:r>
              <a:rPr lang="zh-CN">
                <a:sym typeface="+mn-ea"/>
              </a:rPr>
              <a:t>点击下载签名文件，得到签名的文件</a:t>
            </a:r>
            <a:endParaRPr lang="zh-CN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567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27305"/>
            <a:ext cx="9180195" cy="745490"/>
          </a:xfrm>
          <a:prstGeom prst="rect">
            <a:avLst/>
          </a:prstGeom>
          <a:solidFill>
            <a:srgbClr val="A5BEE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/>
              <a:t>验签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" y="2277110"/>
            <a:ext cx="9124315" cy="44291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44780" y="896620"/>
            <a:ext cx="881951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1.web</a:t>
            </a:r>
            <a:r>
              <a:rPr lang="zh-CN" altLang="en-US"/>
              <a:t>页面：</a:t>
            </a:r>
            <a:r>
              <a:rPr lang="zh-CN"/>
              <a:t>上传源文件，上传签名文件，点击验证签名</a:t>
            </a:r>
            <a:r>
              <a:rPr lang="zh-CN" altLang="en-US"/>
              <a:t>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2.t-camp</a:t>
            </a:r>
            <a:r>
              <a:rPr lang="zh-CN" altLang="en-US"/>
              <a:t>服务：接收到前端请求，调用</a:t>
            </a:r>
            <a:r>
              <a:rPr lang="en-US" altLang="zh-CN"/>
              <a:t>tongsuo</a:t>
            </a:r>
            <a:r>
              <a:rPr lang="zh-CN" altLang="en-US"/>
              <a:t>资源库，使用sm2pub.key验签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3.</a:t>
            </a:r>
            <a:r>
              <a:rPr lang="zh-CN" altLang="en-US"/>
              <a:t>返回结果给前端，如果是</a:t>
            </a:r>
            <a:r>
              <a:rPr lang="en-US" altLang="zh-CN"/>
              <a:t>Verified OK</a:t>
            </a:r>
            <a:r>
              <a:rPr lang="zh-CN" altLang="en-US"/>
              <a:t>或者</a:t>
            </a:r>
            <a:r>
              <a:rPr lang="en-US" altLang="zh-CN"/>
              <a:t>Error</a:t>
            </a:r>
            <a:r>
              <a:rPr lang="zh-CN" altLang="en-US"/>
              <a:t>表示验签成功或失败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PP_MARK_KEY" val="9e6ee1f1-323e-4535-9a2b-3d4fdeac1c01"/>
  <p:tag name="COMMONDATA" val="eyJoZGlkIjoiZWJmNjJkZWI3NWUwZGNhZjk2OWFkMTUzZjBiYjNmN2E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上海Nordri专业商务幻灯演示设计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0000"/>
      </a:hlink>
      <a:folHlink>
        <a:srgbClr val="000000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rdri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3399"/>
      </a:hlink>
      <a:folHlink>
        <a:srgbClr val="3366CC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33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2A62BC"/>
        </a:accent1>
        <a:accent2>
          <a:srgbClr val="22458A"/>
        </a:accent2>
        <a:accent3>
          <a:srgbClr val="FFFFFF"/>
        </a:accent3>
        <a:accent4>
          <a:srgbClr val="000000"/>
        </a:accent4>
        <a:accent5>
          <a:srgbClr val="ACB8DA"/>
        </a:accent5>
        <a:accent6>
          <a:srgbClr val="1E3D7B"/>
        </a:accent6>
        <a:hlink>
          <a:srgbClr val="000000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66CC"/>
        </a:accent1>
        <a:accent2>
          <a:srgbClr val="003366"/>
        </a:accent2>
        <a:accent3>
          <a:srgbClr val="FFFFFF"/>
        </a:accent3>
        <a:accent4>
          <a:srgbClr val="000000"/>
        </a:accent4>
        <a:accent5>
          <a:srgbClr val="ADB9E2"/>
        </a:accent5>
        <a:accent6>
          <a:srgbClr val="002D5B"/>
        </a:accent6>
        <a:hlink>
          <a:srgbClr val="003366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570</Words>
  <Application>WPS 演示</Application>
  <PresentationFormat>在屏幕上显示</PresentationFormat>
  <Paragraphs>38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宋体</vt:lpstr>
      <vt:lpstr>Wingdings</vt:lpstr>
      <vt:lpstr>华文细黑</vt:lpstr>
      <vt:lpstr>黑体</vt:lpstr>
      <vt:lpstr>Times New Roman</vt:lpstr>
      <vt:lpstr>微软雅黑</vt:lpstr>
      <vt:lpstr>Arial Unicode MS</vt:lpstr>
      <vt:lpstr>Calibri</vt:lpstr>
      <vt:lpstr>上海Nordri专业商务幻灯演示设计</vt:lpstr>
      <vt:lpstr>NordriDesign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NordriDesign</dc:creator>
  <cp:keywords>ppt幻灯设计/ppt模板设计</cp:keywords>
  <dc:description>nordridesign.com  </dc:description>
  <cp:lastModifiedBy>chend</cp:lastModifiedBy>
  <cp:revision>57</cp:revision>
  <dcterms:created xsi:type="dcterms:W3CDTF">2007-10-21T01:27:00Z</dcterms:created>
  <dcterms:modified xsi:type="dcterms:W3CDTF">2023-04-29T03:18:03Z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F2FB9B3EC42C499BADB3B83DF802F479_13</vt:lpwstr>
  </property>
  <property fmtid="{D5CDD505-2E9C-101B-9397-08002B2CF9AE}" pid="3" name="KSOProductBuildVer">
    <vt:lpwstr>2052-11.1.0.14036</vt:lpwstr>
  </property>
</Properties>
</file>